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  <p:sldId id="269" r:id="rId16"/>
  </p:sldIdLst>
  <p:sldSz cx="12192000" cy="6858000"/>
  <p:notesSz cx="6858000" cy="12192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7D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5A3472-340E-A247-90C3-A4D52706DA15}" v="5" dt="2026-08-24T02:06:50.7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6448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8620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43581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20130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49305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33743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90250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11988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75928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17814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78652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95756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44032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02765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9644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98960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2371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52355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391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4558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7680960" y="-2651760"/>
            <a:ext cx="6217920" cy="6217920"/>
          </a:xfrm>
          <a:prstGeom prst="arc">
            <a:avLst/>
          </a:prstGeom>
          <a:solidFill>
            <a:srgbClr val="0A1636">
              <a:alpha val="0"/>
            </a:srgbClr>
          </a:solidFill>
          <a:ln w="25400">
            <a:solidFill>
              <a:srgbClr val="57BBBF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8321040" y="-2011680"/>
            <a:ext cx="4937760" cy="4937760"/>
          </a:xfrm>
          <a:prstGeom prst="arc">
            <a:avLst/>
          </a:prstGeom>
          <a:solidFill>
            <a:srgbClr val="0A1636">
              <a:alpha val="0"/>
            </a:srgbClr>
          </a:solidFill>
          <a:ln w="50800">
            <a:solidFill>
              <a:srgbClr val="040ECB">
                <a:alpha val="6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3658313" y="2770632"/>
            <a:ext cx="7498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000" b="1" dirty="0">
                <a:solidFill>
                  <a:srgbClr val="57BB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SABBATICAL PROPOSAL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937663" y="3621024"/>
            <a:ext cx="51111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dirty="0">
                <a:solidFill>
                  <a:srgbClr val="EAF7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proposal to request an [x]- month sabbatical.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25442" y="4590288"/>
            <a:ext cx="4023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[Person’s name]</a:t>
            </a:r>
            <a:endParaRPr lang="en-US" sz="1300" dirty="0"/>
          </a:p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[Person’s team / business unit]</a:t>
            </a:r>
            <a:endParaRPr lang="en-US" sz="1300" dirty="0"/>
          </a:p>
          <a:p>
            <a:pPr marL="0" indent="0" algn="r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[Date]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13232" y="630936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7BBBF"/>
          </a:solidFill>
          <a:ln w="12700">
            <a:solidFill>
              <a:srgbClr val="57BB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85800" y="603504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 of this proposal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outcomes for this conversation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190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1292840" y="63276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685800" y="5998464"/>
            <a:ext cx="1307592" cy="128016"/>
          </a:xfrm>
          <a:prstGeom prst="roundRect">
            <a:avLst>
              <a:gd name="adj" fmla="val 21429"/>
            </a:avLst>
          </a:prstGeom>
          <a:solidFill>
            <a:srgbClr val="040ECB"/>
          </a:solidFill>
          <a:ln w="12700">
            <a:solidFill>
              <a:srgbClr val="040EC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758952" y="16002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requesting a [x] month sabbatical.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49808" y="1645920"/>
            <a:ext cx="5074920" cy="4251960"/>
          </a:xfrm>
          <a:prstGeom prst="roundRect">
            <a:avLst>
              <a:gd name="adj" fmla="val 1290"/>
            </a:avLst>
          </a:prstGeom>
          <a:solidFill>
            <a:srgbClr val="FFFFFF"/>
          </a:solidFill>
          <a:ln w="8890">
            <a:solidFill>
              <a:srgbClr val="D7ED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6355080" y="1645920"/>
            <a:ext cx="5074920" cy="4251960"/>
          </a:xfrm>
          <a:prstGeom prst="roundRect">
            <a:avLst>
              <a:gd name="adj" fmla="val 1290"/>
            </a:avLst>
          </a:prstGeom>
          <a:solidFill>
            <a:srgbClr val="EEF2FF"/>
          </a:solidFill>
          <a:ln w="8890">
            <a:solidFill>
              <a:srgbClr val="CFD6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1024128" y="19202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Secure your support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024128" y="2432304"/>
            <a:ext cx="4434840" cy="2880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whether you are open to supporting a temporary sabbatical arrangement.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intention is to create a workable plan that supports my wellbeing, keeps my experience inside the company and reduces disruption.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629400" y="19202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Work through the practical details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629400" y="2432304"/>
            <a:ext cx="4434840" cy="2880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 timing, workload coverage, benefits, risks and what would need to be true for this to work.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not a demand for an immediate final decision. It is the start of a practical conversation.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7BBBF"/>
          </a:solidFill>
          <a:ln w="12700">
            <a:solidFill>
              <a:srgbClr val="57BB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85800" y="603504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sabbatical?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temporary, planned break from work with an intention to return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190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1292840" y="63276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685800" y="5998464"/>
            <a:ext cx="1307592" cy="128016"/>
          </a:xfrm>
          <a:prstGeom prst="roundRect">
            <a:avLst>
              <a:gd name="adj" fmla="val 21429"/>
            </a:avLst>
          </a:prstGeom>
          <a:solidFill>
            <a:srgbClr val="3A7C80"/>
          </a:solidFill>
          <a:ln w="12700">
            <a:solidFill>
              <a:srgbClr val="3A7C8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749808" y="1627632"/>
            <a:ext cx="6400800" cy="1097280"/>
          </a:xfrm>
          <a:prstGeom prst="roundRect">
            <a:avLst>
              <a:gd name="adj" fmla="val 5000"/>
            </a:avLst>
          </a:prstGeom>
          <a:solidFill>
            <a:srgbClr val="0A1636"/>
          </a:solidFill>
          <a:ln w="8890">
            <a:solidFill>
              <a:srgbClr val="0A163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060704" y="1938528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“An extended break from work to pursue other interest.”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86384" y="3063240"/>
            <a:ext cx="5852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goal is to recharge, refocus and return to work with renewed energy, perspective and commitment.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7269480" y="1627632"/>
            <a:ext cx="4160520" cy="2788920"/>
          </a:xfrm>
          <a:prstGeom prst="roundRect">
            <a:avLst>
              <a:gd name="adj" fmla="val 1967"/>
            </a:avLst>
          </a:prstGeom>
          <a:solidFill>
            <a:srgbClr val="E8F5F6"/>
          </a:solidFill>
          <a:ln w="8890">
            <a:solidFill>
              <a:srgbClr val="B9E3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7543800" y="19385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A7C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Sabbatical principle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543800" y="2395728"/>
            <a:ext cx="3429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a planned pause, not a resignation. The proposal focuses on how the work will be managed and how the return will happen.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7BBBF"/>
          </a:solidFill>
          <a:ln w="12700">
            <a:solidFill>
              <a:srgbClr val="57BB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85800" y="603504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 am requesting a sabbatical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purpose, timing and wellbeing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190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1292840" y="63276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685800" y="5998464"/>
            <a:ext cx="1307592" cy="128016"/>
          </a:xfrm>
          <a:prstGeom prst="roundRect">
            <a:avLst>
              <a:gd name="adj" fmla="val 21429"/>
            </a:avLst>
          </a:prstGeom>
          <a:solidFill>
            <a:srgbClr val="3A7C80"/>
          </a:solidFill>
          <a:ln w="12700">
            <a:solidFill>
              <a:srgbClr val="3A7C8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713232" y="1600200"/>
            <a:ext cx="10835640" cy="4297680"/>
          </a:xfrm>
          <a:prstGeom prst="roundRect">
            <a:avLst>
              <a:gd name="adj" fmla="val 1277"/>
            </a:avLst>
          </a:prstGeom>
          <a:solidFill>
            <a:srgbClr val="F7FAFB"/>
          </a:solidFill>
          <a:ln w="8890">
            <a:solidFill>
              <a:srgbClr val="DCE9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051560" y="187452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long time, I have wanted to: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51560" y="2331720"/>
            <a:ext cx="5577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[insert the main purpose or activity of your sabbatical]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51560" y="2880360"/>
            <a:ext cx="4434840" cy="1371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 the world or a new place</a:t>
            </a:r>
            <a:endParaRPr lang="en-US" sz="1200" dirty="0"/>
          </a:p>
          <a:p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recharge my energy</a:t>
            </a:r>
            <a:endParaRPr lang="en-US" sz="1200" dirty="0"/>
          </a:p>
          <a:p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pursue a meaningful activity</a:t>
            </a:r>
            <a:endParaRPr lang="en-US" sz="1200" dirty="0"/>
          </a:p>
          <a:p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 on other personal themes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99632" y="1828800"/>
            <a:ext cx="4736592" cy="3246120"/>
          </a:xfrm>
          <a:prstGeom prst="roundRect">
            <a:avLst>
              <a:gd name="adj" fmla="val 1690"/>
            </a:avLst>
          </a:prstGeom>
          <a:solidFill>
            <a:srgbClr val="FFFFFF"/>
          </a:solidFill>
          <a:ln w="8890">
            <a:solidFill>
              <a:srgbClr val="D9E5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6492240" y="21031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now?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492240" y="2542032"/>
            <a:ext cx="3977640" cy="19659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1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been with [company] for [x] years</a:t>
            </a:r>
            <a:endParaRPr lang="en-US" sz="1100" dirty="0"/>
          </a:p>
          <a:p>
            <a:r>
              <a:rPr lang="en-US" sz="11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[insert relevant personal circumstances or opportunity]</a:t>
            </a:r>
            <a:endParaRPr lang="en-US" sz="1100" dirty="0"/>
          </a:p>
          <a:p>
            <a:r>
              <a:rPr lang="en-US" sz="11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sabbatical will help me proactively manage my wellbeing</a:t>
            </a:r>
            <a:endParaRPr lang="en-US" sz="1100" dirty="0"/>
          </a:p>
          <a:p>
            <a:r>
              <a:rPr lang="en-US" sz="11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doing this would mean [missed opportunity / reduced wellbeing]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7BBBF"/>
          </a:solidFill>
          <a:ln w="12700">
            <a:solidFill>
              <a:srgbClr val="57BB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85800" y="603504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is good for [Company Name]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sabbatical can reduce risk, retain talent and develop the team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190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1292840" y="63276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685800" y="5998464"/>
            <a:ext cx="1307592" cy="128016"/>
          </a:xfrm>
          <a:prstGeom prst="roundRect">
            <a:avLst>
              <a:gd name="adj" fmla="val 21429"/>
            </a:avLst>
          </a:prstGeom>
          <a:solidFill>
            <a:srgbClr val="3A7C80"/>
          </a:solidFill>
          <a:ln w="12700">
            <a:solidFill>
              <a:srgbClr val="3A7C8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749808" y="1600200"/>
            <a:ext cx="3337560" cy="1517904"/>
          </a:xfrm>
          <a:prstGeom prst="roundRect">
            <a:avLst>
              <a:gd name="adj" fmla="val 3614"/>
            </a:avLst>
          </a:prstGeom>
          <a:solidFill>
            <a:srgbClr val="F7FAFB"/>
          </a:solidFill>
          <a:ln w="8890">
            <a:solidFill>
              <a:srgbClr val="DCE9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950976" y="1801368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Wellbeing culture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950976" y="2130552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Shows a practical commitment to sustainable performance and proactive wellbeing.</a:t>
            </a:r>
            <a:endParaRPr lang="en-US" sz="1030" dirty="0"/>
          </a:p>
        </p:txBody>
      </p:sp>
      <p:sp>
        <p:nvSpPr>
          <p:cNvPr id="12" name="Shape 10"/>
          <p:cNvSpPr/>
          <p:nvPr/>
        </p:nvSpPr>
        <p:spPr>
          <a:xfrm>
            <a:off x="4544568" y="1600200"/>
            <a:ext cx="3337560" cy="1517904"/>
          </a:xfrm>
          <a:prstGeom prst="roundRect">
            <a:avLst>
              <a:gd name="adj" fmla="val 3614"/>
            </a:avLst>
          </a:prstGeom>
          <a:solidFill>
            <a:srgbClr val="EEF2FF"/>
          </a:solidFill>
          <a:ln w="8890">
            <a:solidFill>
              <a:srgbClr val="CED5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745736" y="1801368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Retention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745736" y="2130552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Keeps experienced people who may otherwise need to leave to get the break they need.</a:t>
            </a:r>
            <a:endParaRPr lang="en-US" sz="1030" dirty="0"/>
          </a:p>
        </p:txBody>
      </p:sp>
      <p:sp>
        <p:nvSpPr>
          <p:cNvPr id="15" name="Shape 13"/>
          <p:cNvSpPr/>
          <p:nvPr/>
        </p:nvSpPr>
        <p:spPr>
          <a:xfrm>
            <a:off x="8339328" y="1600200"/>
            <a:ext cx="3337560" cy="1517904"/>
          </a:xfrm>
          <a:prstGeom prst="roundRect">
            <a:avLst>
              <a:gd name="adj" fmla="val 3614"/>
            </a:avLst>
          </a:prstGeom>
          <a:solidFill>
            <a:srgbClr val="F7FAFB"/>
          </a:solidFill>
          <a:ln w="8890">
            <a:solidFill>
              <a:srgbClr val="DCE9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8540496" y="1801368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development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540496" y="2130552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Creates a structured opportunity for others to step up, stretch and lead.</a:t>
            </a:r>
            <a:endParaRPr lang="en-US" sz="1030" dirty="0"/>
          </a:p>
        </p:txBody>
      </p:sp>
      <p:sp>
        <p:nvSpPr>
          <p:cNvPr id="18" name="Shape 16"/>
          <p:cNvSpPr/>
          <p:nvPr/>
        </p:nvSpPr>
        <p:spPr>
          <a:xfrm>
            <a:off x="749808" y="3566160"/>
            <a:ext cx="3337560" cy="1517904"/>
          </a:xfrm>
          <a:prstGeom prst="roundRect">
            <a:avLst>
              <a:gd name="adj" fmla="val 3614"/>
            </a:avLst>
          </a:prstGeom>
          <a:solidFill>
            <a:srgbClr val="F7FAFB"/>
          </a:solidFill>
          <a:ln w="8890">
            <a:solidFill>
              <a:srgbClr val="DCE9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950976" y="3767328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Succession planning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950976" y="4096512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Tests coverage, knowledge sharing and leadership depth before it is urgent.</a:t>
            </a:r>
            <a:endParaRPr lang="en-US" sz="1030" dirty="0"/>
          </a:p>
        </p:txBody>
      </p:sp>
      <p:sp>
        <p:nvSpPr>
          <p:cNvPr id="21" name="Shape 19"/>
          <p:cNvSpPr/>
          <p:nvPr/>
        </p:nvSpPr>
        <p:spPr>
          <a:xfrm>
            <a:off x="4544568" y="3566160"/>
            <a:ext cx="3337560" cy="1517904"/>
          </a:xfrm>
          <a:prstGeom prst="roundRect">
            <a:avLst>
              <a:gd name="adj" fmla="val 3614"/>
            </a:avLst>
          </a:prstGeom>
          <a:solidFill>
            <a:srgbClr val="F7FAFB"/>
          </a:solidFill>
          <a:ln w="8890">
            <a:solidFill>
              <a:srgbClr val="DCE9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745736" y="3767328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Fresh insight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745736" y="4096512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Creates space to return with renewed perspective and ideas.</a:t>
            </a:r>
            <a:endParaRPr lang="en-US" sz="1030" dirty="0"/>
          </a:p>
        </p:txBody>
      </p:sp>
      <p:sp>
        <p:nvSpPr>
          <p:cNvPr id="24" name="Shape 22"/>
          <p:cNvSpPr/>
          <p:nvPr/>
        </p:nvSpPr>
        <p:spPr>
          <a:xfrm>
            <a:off x="8339328" y="3566160"/>
            <a:ext cx="3337560" cy="1517904"/>
          </a:xfrm>
          <a:prstGeom prst="roundRect">
            <a:avLst>
              <a:gd name="adj" fmla="val 3614"/>
            </a:avLst>
          </a:prstGeom>
          <a:solidFill>
            <a:srgbClr val="F7FAFB"/>
          </a:solidFill>
          <a:ln w="8890">
            <a:solidFill>
              <a:srgbClr val="DCE9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8540496" y="3767328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disruption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8540496" y="4096512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planned absence can be easier to manage than an unexpected resignation.</a:t>
            </a:r>
            <a:endParaRPr lang="en-US" sz="10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7BBBF"/>
          </a:solidFill>
          <a:ln w="12700">
            <a:solidFill>
              <a:srgbClr val="57BB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85800" y="603504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is good for [Person’s Name]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break supports energy, wellbeing and long-term contribution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190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1292840" y="63276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685800" y="5998464"/>
            <a:ext cx="1307592" cy="128016"/>
          </a:xfrm>
          <a:prstGeom prst="roundRect">
            <a:avLst>
              <a:gd name="adj" fmla="val 21429"/>
            </a:avLst>
          </a:prstGeom>
          <a:solidFill>
            <a:srgbClr val="3A7C80"/>
          </a:solidFill>
          <a:ln w="12700">
            <a:solidFill>
              <a:srgbClr val="3A7C8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731520" y="1536192"/>
            <a:ext cx="10789920" cy="960120"/>
          </a:xfrm>
          <a:prstGeom prst="roundRect">
            <a:avLst>
              <a:gd name="adj" fmla="val 5714"/>
            </a:avLst>
          </a:prstGeom>
          <a:solidFill>
            <a:srgbClr val="0A1636"/>
          </a:solidFill>
          <a:ln w="8890">
            <a:solidFill>
              <a:srgbClr val="0A163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051560" y="1901952"/>
            <a:ext cx="9875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will recharge and refocus so I can return ready for my next chapter at [company].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914400" y="2907792"/>
            <a:ext cx="420624" cy="420624"/>
          </a:xfrm>
          <a:prstGeom prst="ellipse">
            <a:avLst/>
          </a:prstGeom>
          <a:solidFill>
            <a:srgbClr val="397D80"/>
          </a:solidFill>
          <a:ln w="12700">
            <a:solidFill>
              <a:srgbClr val="397D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14400" y="2999232"/>
            <a:ext cx="4206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481328" y="288950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for career progression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481328" y="3236976"/>
            <a:ext cx="4480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Supports my ambition to [insert next career step with company].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6446520" y="2907792"/>
            <a:ext cx="420624" cy="420624"/>
          </a:xfrm>
          <a:prstGeom prst="ellipse">
            <a:avLst/>
          </a:prstGeom>
          <a:solidFill>
            <a:srgbClr val="3A7C80"/>
          </a:solidFill>
          <a:ln w="12700">
            <a:solidFill>
              <a:srgbClr val="3A7C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6446520" y="2999232"/>
            <a:ext cx="4206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7013448" y="288950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Improved health + stress levels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013448" y="3236976"/>
            <a:ext cx="4480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Provides time to rest, reset and proactively manage wellbeing.</a:t>
            </a:r>
            <a:endParaRPr lang="en-US" sz="1060" dirty="0"/>
          </a:p>
        </p:txBody>
      </p:sp>
      <p:sp>
        <p:nvSpPr>
          <p:cNvPr id="19" name="Shape 17"/>
          <p:cNvSpPr/>
          <p:nvPr/>
        </p:nvSpPr>
        <p:spPr>
          <a:xfrm>
            <a:off x="914400" y="4206240"/>
            <a:ext cx="420624" cy="420624"/>
          </a:xfrm>
          <a:prstGeom prst="ellipse">
            <a:avLst/>
          </a:prstGeom>
          <a:solidFill>
            <a:srgbClr val="3A7C80"/>
          </a:solidFill>
          <a:ln w="12700">
            <a:solidFill>
              <a:srgbClr val="3A7C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914400" y="4297680"/>
            <a:ext cx="4206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481328" y="418795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Stronger relationships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481328" y="4535424"/>
            <a:ext cx="4480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Gives space to reconnect with family, friends and life outside work.</a:t>
            </a:r>
            <a:endParaRPr lang="en-US" sz="1060" dirty="0"/>
          </a:p>
        </p:txBody>
      </p:sp>
      <p:sp>
        <p:nvSpPr>
          <p:cNvPr id="23" name="Shape 21"/>
          <p:cNvSpPr/>
          <p:nvPr/>
        </p:nvSpPr>
        <p:spPr>
          <a:xfrm>
            <a:off x="6446520" y="4206240"/>
            <a:ext cx="420624" cy="420624"/>
          </a:xfrm>
          <a:prstGeom prst="ellipse">
            <a:avLst/>
          </a:prstGeom>
          <a:solidFill>
            <a:srgbClr val="3A7C80"/>
          </a:solidFill>
          <a:ln w="12700">
            <a:solidFill>
              <a:srgbClr val="3A7C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6446520" y="4297680"/>
            <a:ext cx="4206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7013448" y="418795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Meaningful life experience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7013448" y="4535424"/>
            <a:ext cx="4480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Allows me to pursue [sabbatical activity] while maintaining my commitment to return.</a:t>
            </a:r>
            <a:endParaRPr lang="en-US" sz="10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7BBBF"/>
          </a:solidFill>
          <a:ln w="12700">
            <a:solidFill>
              <a:srgbClr val="57BB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85800" y="603504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proposal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practical starting point for discussion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190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1292840" y="63276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685800" y="5998464"/>
            <a:ext cx="1307592" cy="128016"/>
          </a:xfrm>
          <a:prstGeom prst="roundRect">
            <a:avLst>
              <a:gd name="adj" fmla="val 21429"/>
            </a:avLst>
          </a:prstGeom>
          <a:solidFill>
            <a:srgbClr val="3A7C80"/>
          </a:solidFill>
          <a:ln w="12700">
            <a:solidFill>
              <a:srgbClr val="3A7C8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749808" y="1600200"/>
            <a:ext cx="4892040" cy="1417320"/>
          </a:xfrm>
          <a:prstGeom prst="roundRect">
            <a:avLst>
              <a:gd name="adj" fmla="val 3871"/>
            </a:avLst>
          </a:prstGeom>
          <a:solidFill>
            <a:srgbClr val="EEF2FF"/>
          </a:solidFill>
          <a:ln w="8890">
            <a:solidFill>
              <a:srgbClr val="CCD4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005840" y="18288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Timeframe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005840" y="2203704"/>
            <a:ext cx="43159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propose [month] to [month], [year]. I will give at least [x] months notice, with enough time for handover planning.</a:t>
            </a:r>
            <a:endParaRPr lang="en-US" sz="1060" dirty="0"/>
          </a:p>
        </p:txBody>
      </p:sp>
      <p:sp>
        <p:nvSpPr>
          <p:cNvPr id="12" name="Shape 10"/>
          <p:cNvSpPr/>
          <p:nvPr/>
        </p:nvSpPr>
        <p:spPr>
          <a:xfrm>
            <a:off x="6236208" y="1600200"/>
            <a:ext cx="4892040" cy="1417320"/>
          </a:xfrm>
          <a:prstGeom prst="roundRect">
            <a:avLst>
              <a:gd name="adj" fmla="val 3871"/>
            </a:avLst>
          </a:prstGeom>
          <a:solidFill>
            <a:srgbClr val="F7FAFB"/>
          </a:solidFill>
          <a:ln w="8890">
            <a:solidFill>
              <a:srgbClr val="DCE9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92240" y="18288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Timing rationale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492240" y="2203704"/>
            <a:ext cx="43159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the least disruptive time because [reason].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749808" y="3502152"/>
            <a:ext cx="4892040" cy="1417320"/>
          </a:xfrm>
          <a:prstGeom prst="roundRect">
            <a:avLst>
              <a:gd name="adj" fmla="val 3871"/>
            </a:avLst>
          </a:prstGeom>
          <a:solidFill>
            <a:srgbClr val="F7FAFB"/>
          </a:solidFill>
          <a:ln w="8890">
            <a:solidFill>
              <a:srgbClr val="DCE9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1005840" y="3730752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Compensation + benefits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1005840" y="4105656"/>
            <a:ext cx="43159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propose the period is [unpaid / paid / paid at x%]. I would like to retain [pension / health insurance / lease car / mobile phone / other].</a:t>
            </a:r>
            <a:endParaRPr lang="en-US" sz="1060" dirty="0"/>
          </a:p>
        </p:txBody>
      </p:sp>
      <p:sp>
        <p:nvSpPr>
          <p:cNvPr id="18" name="Shape 16"/>
          <p:cNvSpPr/>
          <p:nvPr/>
        </p:nvSpPr>
        <p:spPr>
          <a:xfrm>
            <a:off x="6236208" y="3502152"/>
            <a:ext cx="4892040" cy="1417320"/>
          </a:xfrm>
          <a:prstGeom prst="roundRect">
            <a:avLst>
              <a:gd name="adj" fmla="val 3871"/>
            </a:avLst>
          </a:prstGeom>
          <a:solidFill>
            <a:srgbClr val="F7FAFB"/>
          </a:solidFill>
          <a:ln w="8890">
            <a:solidFill>
              <a:srgbClr val="DCE9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6492240" y="3730752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Commitment to return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492240" y="4105656"/>
            <a:ext cx="43159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commit to returning to my role in [month, year].</a:t>
            </a:r>
            <a:endParaRPr lang="en-US" sz="10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7BBBF"/>
          </a:solidFill>
          <a:ln w="12700">
            <a:solidFill>
              <a:srgbClr val="57BB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85800" y="603504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Managing the workload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clear coverage plan reduces the risk of saying yes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190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1292840" y="63276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685800" y="5998464"/>
            <a:ext cx="1307592" cy="128016"/>
          </a:xfrm>
          <a:prstGeom prst="roundRect">
            <a:avLst>
              <a:gd name="adj" fmla="val 21429"/>
            </a:avLst>
          </a:prstGeom>
          <a:solidFill>
            <a:srgbClr val="3A7C80"/>
          </a:solidFill>
          <a:ln w="12700">
            <a:solidFill>
              <a:srgbClr val="3A7C8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749808" y="1572768"/>
            <a:ext cx="6537960" cy="4389120"/>
          </a:xfrm>
          <a:prstGeom prst="roundRect">
            <a:avLst>
              <a:gd name="adj" fmla="val 1250"/>
            </a:avLst>
          </a:prstGeom>
          <a:solidFill>
            <a:srgbClr val="F7FAFB"/>
          </a:solidFill>
          <a:ln w="8890">
            <a:solidFill>
              <a:srgbClr val="DCE9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024128" y="185623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Workload coverage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51560" y="2331720"/>
            <a:ext cx="5669280" cy="2560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[List main task / responsibility] - [owner / coverage plan]</a:t>
            </a:r>
            <a:endParaRPr lang="en-US" sz="1200" dirty="0"/>
          </a:p>
          <a:p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[List main task / responsibility] - [owner / coverage plan]</a:t>
            </a:r>
            <a:endParaRPr lang="en-US" sz="1200" dirty="0"/>
          </a:p>
          <a:p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[List main task / responsibility] - [owner / coverage plan]</a:t>
            </a:r>
            <a:endParaRPr lang="en-US" sz="1200" dirty="0"/>
          </a:p>
          <a:p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detailed handover and re-entry plan will be provided one month before departure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635240" y="1572768"/>
            <a:ext cx="3657600" cy="4389120"/>
          </a:xfrm>
          <a:prstGeom prst="roundRect">
            <a:avLst>
              <a:gd name="adj" fmla="val 1500"/>
            </a:avLst>
          </a:prstGeom>
          <a:solidFill>
            <a:srgbClr val="EEF2FF"/>
          </a:solidFill>
          <a:ln w="8890">
            <a:solidFill>
              <a:srgbClr val="CED6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7909560" y="185623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Availability while away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909560" y="2331720"/>
            <a:ext cx="2971800" cy="1874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will be available by [email / text / phone] for emergency situations only.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[Insert any other support you are prepared to provide while away.]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909560" y="4983480"/>
            <a:ext cx="1920240" cy="310896"/>
          </a:xfrm>
          <a:prstGeom prst="roundRect">
            <a:avLst>
              <a:gd name="adj" fmla="val 17647"/>
            </a:avLst>
          </a:prstGeom>
          <a:solidFill>
            <a:srgbClr val="040ECB"/>
          </a:solidFill>
          <a:ln w="12700">
            <a:solidFill>
              <a:srgbClr val="040EC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8019288" y="5047488"/>
            <a:ext cx="1700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this specific</a:t>
            </a:r>
            <a:endParaRPr lang="en-US" sz="6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7BBBF"/>
          </a:solidFill>
          <a:ln w="12700">
            <a:solidFill>
              <a:srgbClr val="57BB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85800" y="603504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is a win:win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proposal supports both the business and the individual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190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1292840" y="63276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685800" y="5998464"/>
            <a:ext cx="1307592" cy="128016"/>
          </a:xfrm>
          <a:prstGeom prst="roundRect">
            <a:avLst>
              <a:gd name="adj" fmla="val 21429"/>
            </a:avLst>
          </a:prstGeom>
          <a:solidFill>
            <a:srgbClr val="3A7C80"/>
          </a:solidFill>
          <a:ln w="12700">
            <a:solidFill>
              <a:srgbClr val="3A7C8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749808" y="1627632"/>
            <a:ext cx="5212080" cy="4251960"/>
          </a:xfrm>
          <a:prstGeom prst="roundRect">
            <a:avLst>
              <a:gd name="adj" fmla="val 1290"/>
            </a:avLst>
          </a:prstGeom>
          <a:solidFill>
            <a:srgbClr val="0A1636"/>
          </a:solidFill>
          <a:ln w="8890">
            <a:solidFill>
              <a:srgbClr val="0A163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6236208" y="1627632"/>
            <a:ext cx="5212080" cy="4251960"/>
          </a:xfrm>
          <a:prstGeom prst="roundRect">
            <a:avLst>
              <a:gd name="adj" fmla="val 1290"/>
            </a:avLst>
          </a:prstGeom>
          <a:solidFill>
            <a:srgbClr val="E8F5F6"/>
          </a:solidFill>
          <a:ln w="8890">
            <a:solidFill>
              <a:srgbClr val="B9E3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1024128" y="190195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[Company]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51560" y="2423160"/>
            <a:ext cx="4434840" cy="2560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Supports wellbeing culture</a:t>
            </a:r>
            <a:endParaRPr lang="en-US" sz="1200" dirty="0"/>
          </a:p>
          <a:p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Develops the team</a:t>
            </a:r>
            <a:endParaRPr lang="en-US" sz="1200" dirty="0"/>
          </a:p>
          <a:p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Creates coverage and succession learning</a:t>
            </a:r>
            <a:endParaRPr lang="en-US" sz="1200" dirty="0"/>
          </a:p>
          <a:p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Planned with [x] months notice</a:t>
            </a:r>
            <a:endParaRPr lang="en-US" sz="1200" dirty="0"/>
          </a:p>
          <a:p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Includes handover and re-entry planning</a:t>
            </a:r>
            <a:endParaRPr lang="en-US" sz="1200" dirty="0"/>
          </a:p>
          <a:p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Keeps experienced talent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510528" y="190195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A7C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[Person name]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6537960" y="2423160"/>
            <a:ext cx="4434840" cy="2560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Living a meaningful life goal</a:t>
            </a:r>
            <a:endParaRPr lang="en-US" sz="1200" dirty="0"/>
          </a:p>
          <a:p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Managing wellbeing proactively</a:t>
            </a:r>
            <a:endParaRPr lang="en-US" sz="1200" dirty="0"/>
          </a:p>
          <a:p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Supports career progression</a:t>
            </a:r>
            <a:endParaRPr lang="en-US" sz="1200" dirty="0"/>
          </a:p>
          <a:p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Builds life experience</a:t>
            </a:r>
            <a:endParaRPr lang="en-US" sz="1200" dirty="0"/>
          </a:p>
          <a:p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Returns with renewed performance and ideas</a:t>
            </a:r>
            <a:endParaRPr lang="en-US" sz="1200" dirty="0"/>
          </a:p>
          <a:p>
            <a:r>
              <a:rPr lang="en-US" sz="12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Increases dedication and loyalty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16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636"/>
          </a:solidFill>
          <a:ln w="12700">
            <a:solidFill>
              <a:srgbClr val="0A163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7680960" y="-2651760"/>
            <a:ext cx="6217920" cy="6217920"/>
          </a:xfrm>
          <a:prstGeom prst="arc">
            <a:avLst/>
          </a:prstGeom>
          <a:solidFill>
            <a:srgbClr val="0A1636">
              <a:alpha val="0"/>
            </a:srgbClr>
          </a:solidFill>
          <a:ln w="25400">
            <a:solidFill>
              <a:srgbClr val="57BBBF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8321040" y="-2011680"/>
            <a:ext cx="4937760" cy="4937760"/>
          </a:xfrm>
          <a:prstGeom prst="arc">
            <a:avLst/>
          </a:prstGeom>
          <a:solidFill>
            <a:srgbClr val="0A1636">
              <a:alpha val="0"/>
            </a:srgbClr>
          </a:solidFill>
          <a:ln w="50800">
            <a:solidFill>
              <a:srgbClr val="040ECB">
                <a:alpha val="6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02920" y="64190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11292840" y="63276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57BB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68680" y="214884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discuss any concerns or questions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914400" y="3035808"/>
            <a:ext cx="5669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EAF7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open to working through timing, structure and practical details so we can find an option that works.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7BBBF"/>
          </a:solidFill>
          <a:ln w="12700">
            <a:solidFill>
              <a:srgbClr val="57BB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7BBBF"/>
          </a:solidFill>
          <a:ln w="12700">
            <a:solidFill>
              <a:srgbClr val="57BB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02920" y="64190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1292840" y="63276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68680" y="2240280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your support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86968" y="2980944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[Person’s name]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77824" y="3730752"/>
            <a:ext cx="2971800" cy="73152"/>
          </a:xfrm>
          <a:prstGeom prst="rect">
            <a:avLst/>
          </a:prstGeom>
          <a:solidFill>
            <a:srgbClr val="040ECB"/>
          </a:solidFill>
          <a:ln w="12700">
            <a:solidFill>
              <a:srgbClr val="040ECB"/>
            </a:solidFill>
            <a:prstDash val="solid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7BBBF"/>
          </a:solidFill>
          <a:ln w="12700">
            <a:solidFill>
              <a:srgbClr val="57BB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85800" y="603504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Appendix: objections to prepare for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this to prepare your answers before the discussion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190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1292840" y="63276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685800" y="5998464"/>
            <a:ext cx="1307592" cy="128016"/>
          </a:xfrm>
          <a:prstGeom prst="roundRect">
            <a:avLst>
              <a:gd name="adj" fmla="val 21429"/>
            </a:avLst>
          </a:prstGeom>
          <a:solidFill>
            <a:srgbClr val="3A7C80"/>
          </a:solidFill>
          <a:ln w="12700">
            <a:solidFill>
              <a:srgbClr val="3A7C8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749808" y="1536192"/>
            <a:ext cx="10698480" cy="4169664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8890">
            <a:solidFill>
              <a:srgbClr val="DCE9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051560" y="1828800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Concern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63440" y="1828800"/>
            <a:ext cx="5303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 to build into the plan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051560" y="2093976"/>
            <a:ext cx="9784080" cy="0"/>
          </a:xfrm>
          <a:prstGeom prst="line">
            <a:avLst/>
          </a:prstGeom>
          <a:noFill/>
          <a:ln w="8890">
            <a:solidFill>
              <a:srgbClr val="E0E7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1051560" y="2240280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“We can’t cover your work.”</a:t>
            </a:r>
            <a:endParaRPr lang="en-US" sz="1120" dirty="0"/>
          </a:p>
        </p:txBody>
      </p:sp>
      <p:sp>
        <p:nvSpPr>
          <p:cNvPr id="14" name="Text 12"/>
          <p:cNvSpPr/>
          <p:nvPr/>
        </p:nvSpPr>
        <p:spPr>
          <a:xfrm>
            <a:off x="4663440" y="2240280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responsibilities, delegate deliberately and decide what can pause.</a:t>
            </a:r>
            <a:endParaRPr lang="en-US" sz="1120" dirty="0"/>
          </a:p>
        </p:txBody>
      </p:sp>
      <p:sp>
        <p:nvSpPr>
          <p:cNvPr id="15" name="Shape 13"/>
          <p:cNvSpPr/>
          <p:nvPr/>
        </p:nvSpPr>
        <p:spPr>
          <a:xfrm>
            <a:off x="1051560" y="2752344"/>
            <a:ext cx="9784080" cy="0"/>
          </a:xfrm>
          <a:prstGeom prst="line">
            <a:avLst/>
          </a:prstGeom>
          <a:noFill/>
          <a:ln w="8890">
            <a:solidFill>
              <a:srgbClr val="E0E7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1051560" y="2898648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timing is difficult.”</a:t>
            </a:r>
            <a:endParaRPr lang="en-US" sz="1120" dirty="0"/>
          </a:p>
        </p:txBody>
      </p:sp>
      <p:sp>
        <p:nvSpPr>
          <p:cNvPr id="17" name="Text 15"/>
          <p:cNvSpPr/>
          <p:nvPr/>
        </p:nvSpPr>
        <p:spPr>
          <a:xfrm>
            <a:off x="4663440" y="2898648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 alternative timing windows and a longer handover.</a:t>
            </a:r>
            <a:endParaRPr lang="en-US" sz="1120" dirty="0"/>
          </a:p>
        </p:txBody>
      </p:sp>
      <p:sp>
        <p:nvSpPr>
          <p:cNvPr id="18" name="Shape 16"/>
          <p:cNvSpPr/>
          <p:nvPr/>
        </p:nvSpPr>
        <p:spPr>
          <a:xfrm>
            <a:off x="1051560" y="3410712"/>
            <a:ext cx="9784080" cy="0"/>
          </a:xfrm>
          <a:prstGeom prst="line">
            <a:avLst/>
          </a:prstGeom>
          <a:noFill/>
          <a:ln w="8890">
            <a:solidFill>
              <a:srgbClr val="E0E7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1051560" y="3557016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“What if you don’t return?”</a:t>
            </a:r>
            <a:endParaRPr lang="en-US" sz="1120" dirty="0"/>
          </a:p>
        </p:txBody>
      </p:sp>
      <p:sp>
        <p:nvSpPr>
          <p:cNvPr id="20" name="Text 18"/>
          <p:cNvSpPr/>
          <p:nvPr/>
        </p:nvSpPr>
        <p:spPr>
          <a:xfrm>
            <a:off x="4663440" y="3557016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commitment and return plan clearly.</a:t>
            </a:r>
            <a:endParaRPr lang="en-US" sz="1120" dirty="0"/>
          </a:p>
        </p:txBody>
      </p:sp>
      <p:sp>
        <p:nvSpPr>
          <p:cNvPr id="21" name="Shape 19"/>
          <p:cNvSpPr/>
          <p:nvPr/>
        </p:nvSpPr>
        <p:spPr>
          <a:xfrm>
            <a:off x="1051560" y="4069080"/>
            <a:ext cx="9784080" cy="0"/>
          </a:xfrm>
          <a:prstGeom prst="line">
            <a:avLst/>
          </a:prstGeom>
          <a:noFill/>
          <a:ln w="8890">
            <a:solidFill>
              <a:srgbClr val="E0E7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1051560" y="4215384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“What if everyone asks?”</a:t>
            </a:r>
            <a:endParaRPr lang="en-US" sz="1120" dirty="0"/>
          </a:p>
        </p:txBody>
      </p:sp>
      <p:sp>
        <p:nvSpPr>
          <p:cNvPr id="23" name="Text 21"/>
          <p:cNvSpPr/>
          <p:nvPr/>
        </p:nvSpPr>
        <p:spPr>
          <a:xfrm>
            <a:off x="4663440" y="4215384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this as an individual retention and wellbeing arrangement.</a:t>
            </a:r>
            <a:endParaRPr lang="en-US" sz="1120" dirty="0"/>
          </a:p>
        </p:txBody>
      </p:sp>
      <p:sp>
        <p:nvSpPr>
          <p:cNvPr id="24" name="Shape 22"/>
          <p:cNvSpPr/>
          <p:nvPr/>
        </p:nvSpPr>
        <p:spPr>
          <a:xfrm>
            <a:off x="1051560" y="4727448"/>
            <a:ext cx="9784080" cy="0"/>
          </a:xfrm>
          <a:prstGeom prst="line">
            <a:avLst/>
          </a:prstGeom>
          <a:noFill/>
          <a:ln w="8890">
            <a:solidFill>
              <a:srgbClr val="E0E7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1051560" y="4873752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“We don’t have a policy.”</a:t>
            </a:r>
            <a:endParaRPr lang="en-US" sz="1120" dirty="0"/>
          </a:p>
        </p:txBody>
      </p:sp>
      <p:sp>
        <p:nvSpPr>
          <p:cNvPr id="26" name="Text 24"/>
          <p:cNvSpPr/>
          <p:nvPr/>
        </p:nvSpPr>
        <p:spPr>
          <a:xfrm>
            <a:off x="4663440" y="4873752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Acknowledge it, then propose a one-off arrangement with clear boundaries.</a:t>
            </a:r>
            <a:endParaRPr lang="en-US" sz="11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7BBBF"/>
          </a:solidFill>
          <a:ln w="12700">
            <a:solidFill>
              <a:srgbClr val="57BB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85800" y="603504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Appendix: evidence for the business case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strongest relevant points to add to your proposal, not every statistic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190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1292840" y="63276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685800" y="5998464"/>
            <a:ext cx="1307592" cy="128016"/>
          </a:xfrm>
          <a:prstGeom prst="roundRect">
            <a:avLst>
              <a:gd name="adj" fmla="val 21429"/>
            </a:avLst>
          </a:prstGeom>
          <a:solidFill>
            <a:srgbClr val="3A7C80"/>
          </a:solidFill>
          <a:ln w="12700">
            <a:solidFill>
              <a:srgbClr val="3A7C8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749808" y="1572768"/>
            <a:ext cx="3383280" cy="4315968"/>
          </a:xfrm>
          <a:prstGeom prst="roundRect">
            <a:avLst>
              <a:gd name="adj" fmla="val 1622"/>
            </a:avLst>
          </a:prstGeom>
          <a:solidFill>
            <a:srgbClr val="EEF2FF"/>
          </a:solidFill>
          <a:ln w="8890">
            <a:solidFill>
              <a:srgbClr val="CFD6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024128" y="1847088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Retention math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24128" y="2304288"/>
            <a:ext cx="2788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Replacing an employee can cost 50% to 200% of annual salary, depending on role and level.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24128" y="3977640"/>
            <a:ext cx="2788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this to frame the sabbatical as a retention alternative, not just a personal request.</a:t>
            </a:r>
            <a:endParaRPr lang="en-US" sz="1060" dirty="0"/>
          </a:p>
        </p:txBody>
      </p:sp>
      <p:sp>
        <p:nvSpPr>
          <p:cNvPr id="13" name="Shape 11"/>
          <p:cNvSpPr/>
          <p:nvPr/>
        </p:nvSpPr>
        <p:spPr>
          <a:xfrm>
            <a:off x="4462272" y="1572768"/>
            <a:ext cx="3383280" cy="4315968"/>
          </a:xfrm>
          <a:prstGeom prst="roundRect">
            <a:avLst>
              <a:gd name="adj" fmla="val 1622"/>
            </a:avLst>
          </a:prstGeom>
          <a:solidFill>
            <a:srgbClr val="E8F5F6"/>
          </a:solidFill>
          <a:ln w="8890">
            <a:solidFill>
              <a:srgbClr val="B9E3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4736592" y="1847088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A7C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depth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736592" y="2331720"/>
            <a:ext cx="2743200" cy="2057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13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91% of interim managers became better skilled in their roles</a:t>
            </a:r>
            <a:endParaRPr lang="en-US" sz="1130" dirty="0"/>
          </a:p>
          <a:p>
            <a:r>
              <a:rPr lang="en-US" sz="113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 gained a greater sphere of decision-making authority</a:t>
            </a:r>
            <a:endParaRPr lang="en-US" sz="1130" dirty="0"/>
          </a:p>
          <a:p>
            <a:r>
              <a:rPr lang="en-US" sz="113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 reported a more effective board</a:t>
            </a:r>
            <a:endParaRPr lang="en-US" sz="1130" dirty="0"/>
          </a:p>
        </p:txBody>
      </p:sp>
      <p:sp>
        <p:nvSpPr>
          <p:cNvPr id="16" name="Text 14"/>
          <p:cNvSpPr/>
          <p:nvPr/>
        </p:nvSpPr>
        <p:spPr>
          <a:xfrm>
            <a:off x="4724247" y="4146804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well-planned absence can build capability rather than simply create a gap.</a:t>
            </a:r>
            <a:endParaRPr lang="en-US" sz="1040" dirty="0"/>
          </a:p>
        </p:txBody>
      </p:sp>
      <p:sp>
        <p:nvSpPr>
          <p:cNvPr id="17" name="Shape 15"/>
          <p:cNvSpPr/>
          <p:nvPr/>
        </p:nvSpPr>
        <p:spPr>
          <a:xfrm>
            <a:off x="8165592" y="1572768"/>
            <a:ext cx="3383280" cy="4315968"/>
          </a:xfrm>
          <a:prstGeom prst="roundRect">
            <a:avLst>
              <a:gd name="adj" fmla="val 1622"/>
            </a:avLst>
          </a:prstGeom>
          <a:solidFill>
            <a:srgbClr val="F7FAFB"/>
          </a:solidFill>
          <a:ln w="8890">
            <a:solidFill>
              <a:srgbClr val="DCE9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8439912" y="1847088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Wellbeing + return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439912" y="2304288"/>
            <a:ext cx="2743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matched study of faculty sabbaticals, resource loss declined while resource gain and wellbeing rose during the sabbatical.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462772" y="4082796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supports the case that time away can restore capacity and long-term contribution.</a:t>
            </a:r>
            <a:endParaRPr lang="en-US" sz="10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7BBBF"/>
          </a:solidFill>
          <a:ln w="12700">
            <a:solidFill>
              <a:srgbClr val="57BB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85800" y="603504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Appendix: evidence for the employee case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if your manager asks why this break matters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190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1292840" y="63276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685800" y="5998464"/>
            <a:ext cx="1307592" cy="128016"/>
          </a:xfrm>
          <a:prstGeom prst="roundRect">
            <a:avLst>
              <a:gd name="adj" fmla="val 21429"/>
            </a:avLst>
          </a:prstGeom>
          <a:solidFill>
            <a:srgbClr val="3A7C80"/>
          </a:solidFill>
          <a:ln w="12700">
            <a:solidFill>
              <a:srgbClr val="3A7C8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841248" y="1664208"/>
            <a:ext cx="3154680" cy="2194560"/>
          </a:xfrm>
          <a:prstGeom prst="roundRect">
            <a:avLst>
              <a:gd name="adj" fmla="val 2500"/>
            </a:avLst>
          </a:prstGeom>
          <a:solidFill>
            <a:srgbClr val="0A1636"/>
          </a:solidFill>
          <a:ln w="8890">
            <a:solidFill>
              <a:srgbClr val="0A163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097280" y="1984248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79%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1161288" y="2761488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reported improved work-life balance months or years later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4608576" y="1664208"/>
            <a:ext cx="3154680" cy="2194560"/>
          </a:xfrm>
          <a:prstGeom prst="roundRect">
            <a:avLst>
              <a:gd name="adj" fmla="val 2500"/>
            </a:avLst>
          </a:prstGeom>
          <a:solidFill>
            <a:srgbClr val="EEF2FF"/>
          </a:solidFill>
          <a:ln w="8890">
            <a:solidFill>
              <a:srgbClr val="CFD6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864608" y="1984248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4928616" y="2761488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reported better connections with family months or years later</a:t>
            </a:r>
            <a:endParaRPr lang="en-US" sz="1120" dirty="0"/>
          </a:p>
        </p:txBody>
      </p:sp>
      <p:sp>
        <p:nvSpPr>
          <p:cNvPr id="15" name="Shape 13"/>
          <p:cNvSpPr/>
          <p:nvPr/>
        </p:nvSpPr>
        <p:spPr>
          <a:xfrm>
            <a:off x="8375904" y="1664208"/>
            <a:ext cx="3154680" cy="2194560"/>
          </a:xfrm>
          <a:prstGeom prst="roundRect">
            <a:avLst>
              <a:gd name="adj" fmla="val 2500"/>
            </a:avLst>
          </a:prstGeom>
          <a:solidFill>
            <a:srgbClr val="E8F5F6"/>
          </a:solidFill>
          <a:ln w="8890">
            <a:solidFill>
              <a:srgbClr val="B9E3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8631936" y="1984248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3A7C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69%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8695944" y="2761488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better physical health immediately after the sabbatical</a:t>
            </a:r>
            <a:endParaRPr lang="en-US" sz="1120" dirty="0"/>
          </a:p>
        </p:txBody>
      </p:sp>
      <p:sp>
        <p:nvSpPr>
          <p:cNvPr id="18" name="Shape 16"/>
          <p:cNvSpPr/>
          <p:nvPr/>
        </p:nvSpPr>
        <p:spPr>
          <a:xfrm>
            <a:off x="960120" y="4434840"/>
            <a:ext cx="10241280" cy="1051560"/>
          </a:xfrm>
          <a:prstGeom prst="roundRect">
            <a:avLst>
              <a:gd name="adj" fmla="val 5217"/>
            </a:avLst>
          </a:prstGeom>
          <a:solidFill>
            <a:srgbClr val="F7FAFB"/>
          </a:solidFill>
          <a:ln w="8890">
            <a:solidFill>
              <a:srgbClr val="DCE9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1234440" y="4709160"/>
            <a:ext cx="1645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with care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606040" y="4709160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findings are useful evidence, but your strongest proposal will still be specific to your role, your timing and the plan for covering your work.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7BBBF"/>
          </a:solidFill>
          <a:ln w="12700">
            <a:solidFill>
              <a:srgbClr val="57BB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85800" y="603504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Appendix: sources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762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company-specific sources or policies here too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641908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1292840" y="63276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40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685800" y="5998464"/>
            <a:ext cx="1307592" cy="128016"/>
          </a:xfrm>
          <a:prstGeom prst="roundRect">
            <a:avLst>
              <a:gd name="adj" fmla="val 21429"/>
            </a:avLst>
          </a:prstGeom>
          <a:solidFill>
            <a:srgbClr val="3A7C80"/>
          </a:solidFill>
          <a:ln w="12700">
            <a:solidFill>
              <a:srgbClr val="3A7C8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777240" y="1572768"/>
            <a:ext cx="10607040" cy="4206240"/>
          </a:xfrm>
          <a:prstGeom prst="roundRect">
            <a:avLst>
              <a:gd name="adj" fmla="val 1237"/>
            </a:avLst>
          </a:prstGeom>
          <a:solidFill>
            <a:srgbClr val="F7FAFB"/>
          </a:solidFill>
          <a:ln w="8890">
            <a:solidFill>
              <a:srgbClr val="DCE9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115568" y="1828800"/>
            <a:ext cx="30449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Davidson, Eden, Westman &amp; Cohen-Charash (2010)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160520" y="1828800"/>
            <a:ext cx="6720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“Sabbatical Leave: Who Gains and How Much?” Journal of Applied Psychology, 95(5), 953-964.</a:t>
            </a:r>
            <a:endParaRPr lang="en-US" sz="1060" dirty="0"/>
          </a:p>
        </p:txBody>
      </p:sp>
      <p:sp>
        <p:nvSpPr>
          <p:cNvPr id="12" name="Text 10"/>
          <p:cNvSpPr/>
          <p:nvPr/>
        </p:nvSpPr>
        <p:spPr>
          <a:xfrm>
            <a:off x="1115568" y="276148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Linnell &amp; Wolfred (2009)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4160520" y="2761488"/>
            <a:ext cx="6720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Disruption: Sabbaticals for Capacity Building and Leadership Development in the Nonprofit Sector. Third Sector New England / CompassPoint.</a:t>
            </a:r>
            <a:endParaRPr lang="en-US" sz="1060" dirty="0"/>
          </a:p>
        </p:txBody>
      </p:sp>
      <p:sp>
        <p:nvSpPr>
          <p:cNvPr id="14" name="Text 12"/>
          <p:cNvSpPr/>
          <p:nvPr/>
        </p:nvSpPr>
        <p:spPr>
          <a:xfrm>
            <a:off x="1115568" y="3694176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SHRM (2025)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160520" y="3694176"/>
            <a:ext cx="6720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Myth of Replaceability: Preparing for the Loss of Key Employees.</a:t>
            </a:r>
            <a:endParaRPr lang="en-US" sz="1060" dirty="0"/>
          </a:p>
        </p:txBody>
      </p:sp>
      <p:sp>
        <p:nvSpPr>
          <p:cNvPr id="16" name="Text 14"/>
          <p:cNvSpPr/>
          <p:nvPr/>
        </p:nvSpPr>
        <p:spPr>
          <a:xfrm>
            <a:off x="1115568" y="4626864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3A7C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company sources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4160520" y="4626864"/>
            <a:ext cx="6720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0A16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your company values, wellbeing strategy, retention priorities, leave policy or internal engagement survey data.</a:t>
            </a:r>
            <a:endParaRPr lang="en-US" sz="106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11</TotalTime>
  <Words>1300</Words>
  <Application>Microsoft Macintosh PowerPoint</Application>
  <PresentationFormat>Widescreen</PresentationFormat>
  <Paragraphs>182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Celestial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Sabbatical Negotiation Guide</dc:title>
  <dc:subject>Sabbatical Negotiation Guide</dc:subject>
  <dc:creator/>
  <cp:lastModifiedBy>Microsoft Office User</cp:lastModifiedBy>
  <cp:revision>1</cp:revision>
  <dcterms:created xsi:type="dcterms:W3CDTF">2026-08-23T23:21:21Z</dcterms:created>
  <dcterms:modified xsi:type="dcterms:W3CDTF">2026-08-24T02:13:51Z</dcterms:modified>
</cp:coreProperties>
</file>